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Work Sans SemiBold"/>
      <p:regular r:id="rId32"/>
      <p:bold r:id="rId33"/>
      <p:italic r:id="rId34"/>
      <p:boldItalic r:id="rId35"/>
    </p:embeddedFont>
    <p:embeddedFont>
      <p:font typeface="Work Sans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font" Target="fonts/MontserratSemiBold-regular.fntdata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5.xml"/><Relationship Id="rId33" Type="http://schemas.openxmlformats.org/officeDocument/2006/relationships/font" Target="fonts/Work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Work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SemiBold-italic.fntdata"/><Relationship Id="rId15" Type="http://schemas.openxmlformats.org/officeDocument/2006/relationships/slide" Target="slides/slide9.xml"/><Relationship Id="rId37" Type="http://schemas.openxmlformats.org/officeDocument/2006/relationships/font" Target="fonts/WorkSans-bold.fntdata"/><Relationship Id="rId14" Type="http://schemas.openxmlformats.org/officeDocument/2006/relationships/slide" Target="slides/slide8.xml"/><Relationship Id="rId36" Type="http://schemas.openxmlformats.org/officeDocument/2006/relationships/font" Target="fonts/WorkSans-regular.fntdata"/><Relationship Id="rId17" Type="http://schemas.openxmlformats.org/officeDocument/2006/relationships/slide" Target="slides/slide11.xml"/><Relationship Id="rId39" Type="http://schemas.openxmlformats.org/officeDocument/2006/relationships/font" Target="fonts/Work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Work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1129d9608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1129d960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1129d9608_0_25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1129d960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bbcc9f81d_0_11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bbcc9f81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bbcc9ef28_0_2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bbcc9ef2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1129d9608_0_3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1129d960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83e7e8fc1_0_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83e7e8f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3e7e8fc1_0_8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3e7e8f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bbcc9ef28_0_1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bbcc9ef2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574522b57_0_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574522b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bbcc9ef28_0_19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bbcc9ef2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83e7e8fc1_0_323:notes"/>
          <p:cNvSpPr/>
          <p:nvPr>
            <p:ph idx="2" type="sldImg"/>
          </p:nvPr>
        </p:nvSpPr>
        <p:spPr>
          <a:xfrm>
            <a:off x="345891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83e7e8fc1_0_323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83e7e8fc1_0_3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83e7e8fc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1129d9608_0_2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1129d960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582C8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youtu.be/tG_TgYFgX2Y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2582100" y="2728175"/>
            <a:ext cx="43584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FICHAS DE ENTREGA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2380600" y="3604950"/>
            <a:ext cx="4654800" cy="64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 entender como editar as fichas, clique aqui e acesse um pequeno tutorial!</a:t>
            </a:r>
            <a:endParaRPr b="1" sz="27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/>
        </p:nvSpPr>
        <p:spPr>
          <a:xfrm>
            <a:off x="4439800" y="2280950"/>
            <a:ext cx="2507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COLE AQUI FOTOS OU VÍDEOS DO TESTE E DO PROTÓTIPO!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2194500" y="3627100"/>
            <a:ext cx="47550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Agora que vocês criarem um protótipo, que tal compartilhar essas fotos e vídeos nas suas redes sociais com a </a:t>
            </a:r>
            <a:r>
              <a:rPr b="1"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#InovaçãoCidadã,</a:t>
            </a: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marcando o </a:t>
            </a:r>
            <a:r>
              <a:rPr b="1"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@academiadeinovacaocidada</a:t>
            </a: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que mais pessoas 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conheçam seu projeto?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7294750" y="78725"/>
            <a:ext cx="172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3 - Desenvolver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64" name="Google Shape;264;p34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8 - Demonstrando seu protótipo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 b="4379" l="0" r="0" t="0"/>
          <a:stretch/>
        </p:blipFill>
        <p:spPr>
          <a:xfrm>
            <a:off x="-72550" y="1555150"/>
            <a:ext cx="3371101" cy="27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/>
        </p:nvSpPr>
        <p:spPr>
          <a:xfrm>
            <a:off x="163725" y="1847325"/>
            <a:ext cx="29346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Descreva como foi realizado o teste, quem participou, quando e onde ele ocorreu.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5085875" y="78725"/>
            <a:ext cx="3935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3 - Desenvolver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306850" y="798150"/>
            <a:ext cx="2704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>
                <a:solidFill>
                  <a:srgbClr val="582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Como foi feito o teste com o protótipo?</a:t>
            </a:r>
            <a:endParaRPr sz="1500">
              <a:solidFill>
                <a:srgbClr val="582C8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3" name="Google Shape;27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47330">
            <a:off x="3261913" y="715035"/>
            <a:ext cx="5886080" cy="392405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 rot="146996">
            <a:off x="3699356" y="1569310"/>
            <a:ext cx="2449339" cy="2417529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 que você descobriu sobre sua solução? Conseguiu resolver a dor da comunidade? Validou algo sobre o formato, ou o material do protótipo? Conseguiu validar algo que não esperava, mas que durante a prototipação se mostrou um acerto?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 rot="147681">
            <a:off x="6128408" y="1671458"/>
            <a:ext cx="2514820" cy="2484484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 que você descobriu que não deu certo na sua solução? Algo precisa ser mudado para resolver a dor da comunidade? Algum formato ou material não funcionou como o esperado?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5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9 - Testando seu Protótipo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 rot="159358">
            <a:off x="4017583" y="1229696"/>
            <a:ext cx="1987535" cy="384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3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Hipóteses Validadas</a:t>
            </a:r>
            <a:endParaRPr/>
          </a:p>
        </p:txBody>
      </p:sp>
      <p:sp>
        <p:nvSpPr>
          <p:cNvPr id="278" name="Google Shape;278;p35"/>
          <p:cNvSpPr txBox="1"/>
          <p:nvPr/>
        </p:nvSpPr>
        <p:spPr>
          <a:xfrm rot="159358">
            <a:off x="6392058" y="1334021"/>
            <a:ext cx="1987535" cy="384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3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Hipóteses </a:t>
            </a:r>
            <a:r>
              <a:rPr b="1" lang="pt-BR" sz="13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Refutadas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5892438" y="4027174"/>
            <a:ext cx="2476500" cy="40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 para </a:t>
            </a: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5556250" y="533750"/>
            <a:ext cx="35316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todo trabalho, é muito importante tornar seu projeto conhecido! Compartilhe o seu pitch em seu Instagram e outras redes sociais com a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#InovaçãoCidadã</a:t>
            </a: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marcando o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@academiadeinovacaocidadã</a:t>
            </a: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que seu projeto seja mais conhecido e valorizado!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5556250" y="85375"/>
            <a:ext cx="3464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4 - Catalisar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86" name="Google Shape;286;p36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10 - Vídeo do pitch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2921263" y="1840738"/>
            <a:ext cx="29895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ANEXE O VÍDEO DO </a:t>
            </a:r>
            <a:endParaRPr b="1" sz="18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SEU PITCH AQUI</a:t>
            </a:r>
            <a:endParaRPr>
              <a:solidFill>
                <a:srgbClr val="582C8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/>
        </p:nvSpPr>
        <p:spPr>
          <a:xfrm>
            <a:off x="216350" y="7325"/>
            <a:ext cx="4293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Feedbacks do Professor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4">
            <a:alphaModFix/>
          </a:blip>
          <a:srcRect b="0" l="0" r="8382" t="0"/>
          <a:stretch/>
        </p:blipFill>
        <p:spPr>
          <a:xfrm>
            <a:off x="1946950" y="455825"/>
            <a:ext cx="7217077" cy="475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3554775" y="1344650"/>
            <a:ext cx="47202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Insira aqui seus feedbacks sobre a entrega da equipe</a:t>
            </a:r>
            <a:endParaRPr sz="13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 b="4379" l="0" r="0" t="0"/>
          <a:stretch/>
        </p:blipFill>
        <p:spPr>
          <a:xfrm>
            <a:off x="5613275" y="1617025"/>
            <a:ext cx="3097226" cy="2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/>
          <p:nvPr/>
        </p:nvSpPr>
        <p:spPr>
          <a:xfrm>
            <a:off x="5740650" y="1987750"/>
            <a:ext cx="2724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Nomes dos integrantes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t/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699" y="1084475"/>
            <a:ext cx="5011026" cy="32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 rot="-2404">
            <a:off x="1557371" y="2166098"/>
            <a:ext cx="2573701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50" lIns="93550" spcFirstLastPara="1" rIns="93550" wrap="square" tIns="935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Insira aqui uma foto da equipe.</a:t>
            </a:r>
            <a:endParaRPr sz="9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905450" y="2778525"/>
            <a:ext cx="3877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Compartilhem essa foto nas redes sociais com a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#InovaçãoCidadã</a:t>
            </a:r>
            <a:r>
              <a:rPr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 e marcando a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@academiadeinovacaocidada</a:t>
            </a:r>
            <a:r>
              <a:rPr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 e aproveitem para conhecer outras equipes que também estão participando desta jornada!</a:t>
            </a:r>
            <a:endParaRPr sz="7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5596662" y="1187550"/>
            <a:ext cx="3012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Integrantes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111" name="Google Shape;111;p26"/>
          <p:cNvSpPr txBox="1"/>
          <p:nvPr>
            <p:ph type="title"/>
          </p:nvPr>
        </p:nvSpPr>
        <p:spPr>
          <a:xfrm>
            <a:off x="338700" y="50150"/>
            <a:ext cx="16872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A equipe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4294967295" type="title"/>
          </p:nvPr>
        </p:nvSpPr>
        <p:spPr>
          <a:xfrm>
            <a:off x="338700" y="50150"/>
            <a:ext cx="21999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Comunidade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119" name="Google Shape;119;p27"/>
          <p:cNvGrpSpPr/>
          <p:nvPr/>
        </p:nvGrpSpPr>
        <p:grpSpPr>
          <a:xfrm>
            <a:off x="4907475" y="1145271"/>
            <a:ext cx="3086100" cy="527104"/>
            <a:chOff x="4907475" y="1145271"/>
            <a:chExt cx="3086100" cy="527104"/>
          </a:xfrm>
        </p:grpSpPr>
        <p:pic>
          <p:nvPicPr>
            <p:cNvPr id="120" name="Google Shape;12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07475" y="1145271"/>
              <a:ext cx="3086100" cy="52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27"/>
            <p:cNvSpPr txBox="1"/>
            <p:nvPr/>
          </p:nvSpPr>
          <p:spPr>
            <a:xfrm>
              <a:off x="4907475" y="1145275"/>
              <a:ext cx="30861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Em uma frase</a:t>
              </a:r>
              <a:endParaRPr b="1" sz="2200">
                <a:solidFill>
                  <a:srgbClr val="FFFFFF"/>
                </a:solidFill>
              </a:endParaRPr>
            </a:p>
          </p:txBody>
        </p:sp>
      </p:grpSp>
      <p:pic>
        <p:nvPicPr>
          <p:cNvPr id="122" name="Google Shape;1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50" y="1322525"/>
            <a:ext cx="4203600" cy="33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/>
        </p:nvSpPr>
        <p:spPr>
          <a:xfrm>
            <a:off x="495350" y="1686625"/>
            <a:ext cx="37011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Descreva resumidamente sua comunidade, respondendo às perguntas: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as suas características demográficas? Idade, gênero, condição socioeconômica, etc.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Ela está localizada em algum lugar específico (recorte geográfico)?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575" y="1572350"/>
            <a:ext cx="4612000" cy="248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/>
        </p:nvSpPr>
        <p:spPr>
          <a:xfrm>
            <a:off x="4644325" y="1909425"/>
            <a:ext cx="3977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Acreditamos que 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</a:t>
            </a:r>
            <a:r>
              <a:rPr i="1"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</a:t>
            </a: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é um problema para a comunidade de 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i="1"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comunidade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porque ela tem a necessidade de 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i="1"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necessidade</a:t>
            </a:r>
            <a:r>
              <a:rPr lang="pt-BR" sz="11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.</a:t>
            </a:r>
            <a:r>
              <a:rPr lang="pt-BR" sz="1100" u="sng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6" name="Google Shape;126;p27"/>
          <p:cNvGrpSpPr/>
          <p:nvPr/>
        </p:nvGrpSpPr>
        <p:grpSpPr>
          <a:xfrm>
            <a:off x="84300" y="955885"/>
            <a:ext cx="2708700" cy="660900"/>
            <a:chOff x="133450" y="758710"/>
            <a:chExt cx="2708700" cy="660900"/>
          </a:xfrm>
        </p:grpSpPr>
        <p:pic>
          <p:nvPicPr>
            <p:cNvPr id="127" name="Google Shape;127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1250" y="830747"/>
              <a:ext cx="2033100" cy="39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7"/>
            <p:cNvSpPr txBox="1"/>
            <p:nvPr/>
          </p:nvSpPr>
          <p:spPr>
            <a:xfrm>
              <a:off x="133450" y="758710"/>
              <a:ext cx="27087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pt-BR" sz="2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Comunidade</a:t>
              </a:r>
              <a:endParaRPr b="1" sz="2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582700" y="1310850"/>
            <a:ext cx="341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PRINCIPAIS PERGUNTAS</a:t>
            </a:r>
            <a:endParaRPr b="1" sz="11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8"/>
          <p:cNvSpPr txBox="1"/>
          <p:nvPr/>
        </p:nvSpPr>
        <p:spPr>
          <a:xfrm>
            <a:off x="282150" y="1670225"/>
            <a:ext cx="41598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50" lIns="93550" spcFirstLastPara="1" rIns="93550" wrap="square" tIns="93550">
            <a:noAutofit/>
          </a:bodyPr>
          <a:lstStyle/>
          <a:p>
            <a:pPr indent="-203050" lvl="0" marL="25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Escreva aqui </a:t>
            </a: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suas</a:t>
            </a: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principais perguntas.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xxxxxxxxxxxxxxxxxxxxxxxxxxxxxxxxx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xxxxxxxxxxxxxxxxxxxxxxxxxxxxxxxxx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05400" y="1430700"/>
            <a:ext cx="3064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xxxxxxxxxxxxxxxxxxxxxxxxxx</a:t>
            </a:r>
            <a:endParaRPr sz="11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05400" y="2676850"/>
            <a:ext cx="3138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xxxxxxxxxxxxxxxxxxxxxxxxxx</a:t>
            </a:r>
            <a:endParaRPr sz="11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5852645" y="3827213"/>
            <a:ext cx="3138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xxxxxxxxxxxxxxxxxxxxxxxxxx</a:t>
            </a:r>
            <a:endParaRPr sz="11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28"/>
          <p:cNvSpPr txBox="1"/>
          <p:nvPr>
            <p:ph type="title"/>
          </p:nvPr>
        </p:nvSpPr>
        <p:spPr>
          <a:xfrm>
            <a:off x="338700" y="50150"/>
            <a:ext cx="38433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Planejando as entrevistas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5603325" y="3934850"/>
            <a:ext cx="3494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Curtiram realizar as entrevistas? Compartilhem essas imagens nas suas redes sociais com a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#InovaçãoCidadã</a:t>
            </a: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marcando a </a:t>
            </a:r>
            <a:r>
              <a:rPr b="1" lang="pt-BR" sz="9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@academiadeinovacaocidada</a:t>
            </a:r>
            <a:r>
              <a:rPr lang="pt-BR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que mais pessoas conheçam seu projeto!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6" name="Google Shape;146;p29"/>
          <p:cNvGrpSpPr/>
          <p:nvPr/>
        </p:nvGrpSpPr>
        <p:grpSpPr>
          <a:xfrm>
            <a:off x="5836101" y="673200"/>
            <a:ext cx="3261650" cy="3261650"/>
            <a:chOff x="6210301" y="690975"/>
            <a:chExt cx="3261650" cy="3261650"/>
          </a:xfrm>
        </p:grpSpPr>
        <p:pic>
          <p:nvPicPr>
            <p:cNvPr id="147" name="Google Shape;14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4414">
              <a:off x="6295209" y="775883"/>
              <a:ext cx="3091834" cy="3091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9"/>
            <p:cNvSpPr txBox="1"/>
            <p:nvPr/>
          </p:nvSpPr>
          <p:spPr>
            <a:xfrm rot="169555">
              <a:off x="6615939" y="3291757"/>
              <a:ext cx="2281875" cy="37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582C8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Fotos da realização das entrevistas.</a:t>
              </a:r>
              <a:endParaRPr sz="900">
                <a:solidFill>
                  <a:srgbClr val="582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582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49" name="Google Shape;149;p29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Sistematizando os conhecimentos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 rotWithShape="1">
          <a:blip r:embed="rId5">
            <a:alphaModFix/>
          </a:blip>
          <a:srcRect b="6410" l="0" r="0" t="0"/>
          <a:stretch/>
        </p:blipFill>
        <p:spPr>
          <a:xfrm>
            <a:off x="-321925" y="989225"/>
            <a:ext cx="6529324" cy="38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/>
        </p:nvSpPr>
        <p:spPr>
          <a:xfrm>
            <a:off x="407650" y="737850"/>
            <a:ext cx="3863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PRINCIPAIS ACHADOS</a:t>
            </a:r>
            <a:endParaRPr b="1" sz="15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338700" y="1801775"/>
            <a:ext cx="2626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156249" lvl="0" marL="179999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6249" lvl="0" marL="179999" rtl="0" algn="l"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6249" lvl="0" marL="179999" rtl="0" algn="l"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6249" lvl="0" marL="179999" rtl="0" algn="l">
              <a:spcBef>
                <a:spcPts val="500"/>
              </a:spcBef>
              <a:spcAft>
                <a:spcPts val="50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i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2964900" y="1801775"/>
            <a:ext cx="25761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155575" lvl="0" marL="179999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5575" lvl="0" marL="179999" rtl="0" algn="l"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5575" lvl="0" marL="179999" rtl="0" algn="l"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5575" lvl="0" marL="179999" rtl="0" algn="l">
              <a:spcBef>
                <a:spcPts val="500"/>
              </a:spcBef>
              <a:spcAft>
                <a:spcPts val="50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i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338700" y="1339775"/>
            <a:ext cx="2750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i="1" lang="pt-B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Escreva aqui seus principais achados das entrevistas e pesquisas online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/>
        </p:nvSpPr>
        <p:spPr>
          <a:xfrm>
            <a:off x="4747825" y="858425"/>
            <a:ext cx="40728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que realmente importa para a vida dela? 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são suas preocupações? O que passa pela cabeça dela no dia a dia?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5980675" y="2154475"/>
            <a:ext cx="28740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pessoas e ideias influenciam a pessoa? Quais falas ela costuma ouvir no dia a dia?</a:t>
            </a:r>
            <a:endParaRPr sz="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407650" y="3605825"/>
            <a:ext cx="40347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são seus medos? Suas frustrações? 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obstáculos ela precisa ultrapassar para atingir o que quer?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338700" y="818425"/>
            <a:ext cx="38085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que/quem ela observa no dia a dia, profissional ou pessoal? O que ela estuda ou </a:t>
            </a: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assiste</a:t>
            </a: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? O que é mais comum no seu cotidiano?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340350" y="2154475"/>
            <a:ext cx="28740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Sobre o que ela costuma falar? Quais são seus hobbies? Como ela reage às suas dificuldades?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5046075" y="3598600"/>
            <a:ext cx="3808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Qual seu principal objetivo? Do que ela tem mais vontade? O que acabaria com seus problemas?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826172" y="566050"/>
            <a:ext cx="1386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VÊ?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4689650" y="566050"/>
            <a:ext cx="202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PENSA?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6313850" y="1901213"/>
            <a:ext cx="19236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ESCUTA?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-327825" y="1795688"/>
            <a:ext cx="2687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FALA E FAZ?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6485250" y="3272538"/>
            <a:ext cx="2470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SUAS NECESSIDADES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30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Mapa de Empatia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1 - Sentir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407650" y="3246625"/>
            <a:ext cx="14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SUAS DORES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1"/>
          <p:cNvGrpSpPr/>
          <p:nvPr/>
        </p:nvGrpSpPr>
        <p:grpSpPr>
          <a:xfrm>
            <a:off x="7450388" y="3452516"/>
            <a:ext cx="1531151" cy="1265010"/>
            <a:chOff x="4351288" y="3305766"/>
            <a:chExt cx="1531151" cy="1265010"/>
          </a:xfrm>
        </p:grpSpPr>
        <p:pic>
          <p:nvPicPr>
            <p:cNvPr id="178" name="Google Shape;178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0" name="Google Shape;180;p31"/>
          <p:cNvGrpSpPr/>
          <p:nvPr/>
        </p:nvGrpSpPr>
        <p:grpSpPr>
          <a:xfrm>
            <a:off x="7409088" y="3452516"/>
            <a:ext cx="1531151" cy="1265010"/>
            <a:chOff x="4351288" y="3305766"/>
            <a:chExt cx="1531151" cy="1265010"/>
          </a:xfrm>
        </p:grpSpPr>
        <p:pic>
          <p:nvPicPr>
            <p:cNvPr id="181" name="Google Shape;181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" name="Google Shape;183;p31"/>
          <p:cNvGrpSpPr/>
          <p:nvPr/>
        </p:nvGrpSpPr>
        <p:grpSpPr>
          <a:xfrm>
            <a:off x="7332288" y="3452516"/>
            <a:ext cx="1531151" cy="1265010"/>
            <a:chOff x="4351288" y="3305766"/>
            <a:chExt cx="1531151" cy="1265010"/>
          </a:xfrm>
        </p:grpSpPr>
        <p:pic>
          <p:nvPicPr>
            <p:cNvPr id="184" name="Google Shape;184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6" name="Google Shape;186;p31"/>
          <p:cNvGrpSpPr/>
          <p:nvPr/>
        </p:nvGrpSpPr>
        <p:grpSpPr>
          <a:xfrm>
            <a:off x="7215388" y="3452516"/>
            <a:ext cx="1531151" cy="1265010"/>
            <a:chOff x="4351288" y="3305766"/>
            <a:chExt cx="1531151" cy="1265010"/>
          </a:xfrm>
        </p:grpSpPr>
        <p:pic>
          <p:nvPicPr>
            <p:cNvPr id="187" name="Google Shape;187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9" name="Google Shape;189;p31"/>
          <p:cNvGrpSpPr/>
          <p:nvPr/>
        </p:nvGrpSpPr>
        <p:grpSpPr>
          <a:xfrm>
            <a:off x="312838" y="922516"/>
            <a:ext cx="1531151" cy="1265010"/>
            <a:chOff x="4351288" y="3305766"/>
            <a:chExt cx="1531151" cy="1265010"/>
          </a:xfrm>
        </p:grpSpPr>
        <p:pic>
          <p:nvPicPr>
            <p:cNvPr id="190" name="Google Shape;190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2" name="Google Shape;192;p31"/>
          <p:cNvGrpSpPr/>
          <p:nvPr/>
        </p:nvGrpSpPr>
        <p:grpSpPr>
          <a:xfrm>
            <a:off x="312838" y="2187516"/>
            <a:ext cx="1531151" cy="1265010"/>
            <a:chOff x="4351288" y="3305766"/>
            <a:chExt cx="1531151" cy="1265010"/>
          </a:xfrm>
        </p:grpSpPr>
        <p:pic>
          <p:nvPicPr>
            <p:cNvPr id="193" name="Google Shape;193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5" name="Google Shape;195;p31"/>
          <p:cNvGrpSpPr/>
          <p:nvPr/>
        </p:nvGrpSpPr>
        <p:grpSpPr>
          <a:xfrm>
            <a:off x="2080213" y="922516"/>
            <a:ext cx="1531151" cy="1265010"/>
            <a:chOff x="4351288" y="3305766"/>
            <a:chExt cx="1531151" cy="1265010"/>
          </a:xfrm>
        </p:grpSpPr>
        <p:pic>
          <p:nvPicPr>
            <p:cNvPr id="196" name="Google Shape;196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2080213" y="2187516"/>
            <a:ext cx="1531151" cy="1265010"/>
            <a:chOff x="4351288" y="3305766"/>
            <a:chExt cx="1531151" cy="1265010"/>
          </a:xfrm>
        </p:grpSpPr>
        <p:pic>
          <p:nvPicPr>
            <p:cNvPr id="199" name="Google Shape;199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3880663" y="922516"/>
            <a:ext cx="1531151" cy="1265010"/>
            <a:chOff x="4351288" y="3305766"/>
            <a:chExt cx="1531151" cy="1265010"/>
          </a:xfrm>
        </p:grpSpPr>
        <p:pic>
          <p:nvPicPr>
            <p:cNvPr id="202" name="Google Shape;202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3880663" y="2187516"/>
            <a:ext cx="1531151" cy="1265010"/>
            <a:chOff x="4351288" y="3305766"/>
            <a:chExt cx="1531151" cy="1265010"/>
          </a:xfrm>
        </p:grpSpPr>
        <p:pic>
          <p:nvPicPr>
            <p:cNvPr id="205" name="Google Shape;205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7" name="Google Shape;207;p31"/>
          <p:cNvGrpSpPr/>
          <p:nvPr/>
        </p:nvGrpSpPr>
        <p:grpSpPr>
          <a:xfrm>
            <a:off x="5648038" y="922516"/>
            <a:ext cx="1531151" cy="1265010"/>
            <a:chOff x="4351288" y="3305766"/>
            <a:chExt cx="1531151" cy="1265010"/>
          </a:xfrm>
        </p:grpSpPr>
        <p:pic>
          <p:nvPicPr>
            <p:cNvPr id="208" name="Google Shape;208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0" name="Google Shape;210;p31"/>
          <p:cNvGrpSpPr/>
          <p:nvPr/>
        </p:nvGrpSpPr>
        <p:grpSpPr>
          <a:xfrm>
            <a:off x="5648038" y="2187516"/>
            <a:ext cx="1531151" cy="1265010"/>
            <a:chOff x="4351288" y="3305766"/>
            <a:chExt cx="1531151" cy="1265010"/>
          </a:xfrm>
        </p:grpSpPr>
        <p:pic>
          <p:nvPicPr>
            <p:cNvPr id="211" name="Google Shape;211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3" name="Google Shape;213;p31"/>
          <p:cNvGrpSpPr/>
          <p:nvPr/>
        </p:nvGrpSpPr>
        <p:grpSpPr>
          <a:xfrm>
            <a:off x="7332888" y="922516"/>
            <a:ext cx="1531151" cy="1265010"/>
            <a:chOff x="4351288" y="3305766"/>
            <a:chExt cx="1531151" cy="1265010"/>
          </a:xfrm>
        </p:grpSpPr>
        <p:pic>
          <p:nvPicPr>
            <p:cNvPr id="214" name="Google Shape;214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6" name="Google Shape;216;p31"/>
          <p:cNvGrpSpPr/>
          <p:nvPr/>
        </p:nvGrpSpPr>
        <p:grpSpPr>
          <a:xfrm>
            <a:off x="7332888" y="2187516"/>
            <a:ext cx="1531151" cy="1265010"/>
            <a:chOff x="4351288" y="3305766"/>
            <a:chExt cx="1531151" cy="1265010"/>
          </a:xfrm>
        </p:grpSpPr>
        <p:pic>
          <p:nvPicPr>
            <p:cNvPr id="217" name="Google Shape;217;p31"/>
            <p:cNvPicPr preferRelativeResize="0"/>
            <p:nvPr/>
          </p:nvPicPr>
          <p:blipFill rotWithShape="1">
            <a:blip r:embed="rId4">
              <a:alphaModFix/>
            </a:blip>
            <a:srcRect b="4379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31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9" name="Google Shape;219;p31"/>
          <p:cNvSpPr/>
          <p:nvPr/>
        </p:nvSpPr>
        <p:spPr>
          <a:xfrm rot="-5400000">
            <a:off x="2757737" y="4569792"/>
            <a:ext cx="153000" cy="15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82C83"/>
              </a:solidFill>
            </a:endParaRPr>
          </a:p>
        </p:txBody>
      </p:sp>
      <p:sp>
        <p:nvSpPr>
          <p:cNvPr id="220" name="Google Shape;220;p31"/>
          <p:cNvSpPr/>
          <p:nvPr/>
        </p:nvSpPr>
        <p:spPr>
          <a:xfrm rot="-5400000">
            <a:off x="2605604" y="4569792"/>
            <a:ext cx="153000" cy="15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82C83"/>
              </a:solidFill>
            </a:endParaRPr>
          </a:p>
        </p:txBody>
      </p:sp>
      <p:sp>
        <p:nvSpPr>
          <p:cNvPr id="221" name="Google Shape;221;p31"/>
          <p:cNvSpPr/>
          <p:nvPr/>
        </p:nvSpPr>
        <p:spPr>
          <a:xfrm rot="-5400000">
            <a:off x="1660851" y="4569792"/>
            <a:ext cx="153000" cy="151800"/>
          </a:xfrm>
          <a:prstGeom prst="ellipse">
            <a:avLst/>
          </a:prstGeom>
          <a:solidFill>
            <a:srgbClr val="00ACA0"/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82C83"/>
              </a:solidFill>
            </a:endParaRPr>
          </a:p>
        </p:txBody>
      </p:sp>
      <p:sp>
        <p:nvSpPr>
          <p:cNvPr id="222" name="Google Shape;222;p31"/>
          <p:cNvSpPr/>
          <p:nvPr/>
        </p:nvSpPr>
        <p:spPr>
          <a:xfrm rot="-5400000">
            <a:off x="1502329" y="4569792"/>
            <a:ext cx="153000" cy="151800"/>
          </a:xfrm>
          <a:prstGeom prst="ellipse">
            <a:avLst/>
          </a:prstGeom>
          <a:solidFill>
            <a:srgbClr val="00ACA0"/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82C83"/>
              </a:solidFill>
            </a:endParaRPr>
          </a:p>
        </p:txBody>
      </p:sp>
      <p:sp>
        <p:nvSpPr>
          <p:cNvPr id="223" name="Google Shape;223;p31"/>
          <p:cNvSpPr/>
          <p:nvPr/>
        </p:nvSpPr>
        <p:spPr>
          <a:xfrm rot="-5400000">
            <a:off x="656945" y="4569800"/>
            <a:ext cx="153000" cy="151800"/>
          </a:xfrm>
          <a:prstGeom prst="ellipse">
            <a:avLst/>
          </a:prstGeom>
          <a:solidFill>
            <a:srgbClr val="582C83">
              <a:alpha val="80830"/>
            </a:srgbClr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82C83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 rot="-5400000">
            <a:off x="504812" y="4569800"/>
            <a:ext cx="153000" cy="151800"/>
          </a:xfrm>
          <a:prstGeom prst="ellipse">
            <a:avLst/>
          </a:prstGeom>
          <a:solidFill>
            <a:srgbClr val="582C83">
              <a:alpha val="80830"/>
            </a:srgbClr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82C83"/>
              </a:solidFill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-51375" y="4189625"/>
            <a:ext cx="1417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EFICÁCIA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1013125" y="4189625"/>
            <a:ext cx="1417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2075975" y="4189625"/>
            <a:ext cx="1417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INOVAÇÃO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7603450" y="517375"/>
            <a:ext cx="1417500" cy="309600"/>
          </a:xfrm>
          <a:prstGeom prst="rect">
            <a:avLst/>
          </a:prstGeom>
          <a:solidFill>
            <a:srgbClr val="00AC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7603450" y="517375"/>
            <a:ext cx="1417500" cy="309600"/>
          </a:xfrm>
          <a:prstGeom prst="rect">
            <a:avLst/>
          </a:prstGeom>
          <a:solidFill>
            <a:srgbClr val="00AC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7722825" y="517375"/>
            <a:ext cx="1417500" cy="309600"/>
          </a:xfrm>
          <a:prstGeom prst="rect">
            <a:avLst/>
          </a:prstGeom>
          <a:solidFill>
            <a:srgbClr val="00AC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7603450" y="517375"/>
            <a:ext cx="1417500" cy="309600"/>
          </a:xfrm>
          <a:prstGeom prst="rect">
            <a:avLst/>
          </a:prstGeom>
          <a:solidFill>
            <a:srgbClr val="00AC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Agrupamentos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3145600" y="4189625"/>
            <a:ext cx="1878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IDEIA VENCEDORA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1"/>
          <p:cNvSpPr/>
          <p:nvPr/>
        </p:nvSpPr>
        <p:spPr>
          <a:xfrm rot="-5400000">
            <a:off x="4008098" y="4463679"/>
            <a:ext cx="222600" cy="220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82C83"/>
              </a:solidFill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338700" y="50150"/>
            <a:ext cx="6215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5 - Ferramenta de geração e priorização de ideias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2 - Criar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/>
        </p:nvSpPr>
        <p:spPr>
          <a:xfrm>
            <a:off x="7723225" y="78725"/>
            <a:ext cx="129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2 - Criar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4">
            <a:alphaModFix/>
          </a:blip>
          <a:srcRect b="9281" l="3302" r="3924" t="7847"/>
          <a:stretch/>
        </p:blipFill>
        <p:spPr>
          <a:xfrm>
            <a:off x="1526050" y="707425"/>
            <a:ext cx="7617952" cy="41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2801900" y="1078125"/>
            <a:ext cx="51528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Descrevam: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Qual é a solução?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Qual problema de qual comunidade vocês acreditam que a solução resolve (ou ajuda a resolver)?</a:t>
            </a:r>
            <a:endParaRPr i="1"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Como a solução ajudará a resolver esse problema?</a:t>
            </a:r>
            <a:endParaRPr i="1"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Quais as vantagens vocês acreditam que a solução trará ao ser usada?</a:t>
            </a:r>
            <a:endParaRPr i="1"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Qual o principal benefício vocês acreditam que a solução vai gerar?</a:t>
            </a:r>
            <a:endParaRPr i="1"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que torna a solução inovadora e diferente?</a:t>
            </a:r>
            <a:endParaRPr i="1"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i="1" sz="13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6 - </a:t>
            </a: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 Campeã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/>
        </p:nvSpPr>
        <p:spPr>
          <a:xfrm>
            <a:off x="7197350" y="78725"/>
            <a:ext cx="1823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Etapa 3 - Desenvolver</a:t>
            </a:r>
            <a:endParaRPr sz="11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625" y="980200"/>
            <a:ext cx="6241574" cy="38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851" y="1777775"/>
            <a:ext cx="3397100" cy="27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407650" y="2153575"/>
            <a:ext cx="2829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165100" lvl="0" marL="1799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1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65100" lvl="0" marL="179999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2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65100" lvl="0" marL="179999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3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65100" lvl="0" marL="179999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4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65100" lvl="0" marL="179999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5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3941800" y="1359575"/>
            <a:ext cx="24582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Descreva qual o seu protótipo, explicando suas características e funcionalidades.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pt-BR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Seu protótipo é um storyboard? Um modelo/maquete? Um diagrama? Um Mockup ou Wireframe? 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3819725" y="723575"/>
            <a:ext cx="31986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600">
                <a:solidFill>
                  <a:srgbClr val="582C83"/>
                </a:solidFill>
                <a:latin typeface="Open Sans"/>
                <a:ea typeface="Open Sans"/>
                <a:cs typeface="Open Sans"/>
                <a:sym typeface="Open Sans"/>
              </a:rPr>
              <a:t>Descrição do protótipo</a:t>
            </a:r>
            <a:endParaRPr b="1">
              <a:solidFill>
                <a:srgbClr val="582C83"/>
              </a:solidFill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216125" y="1359575"/>
            <a:ext cx="3076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582C83"/>
                </a:solidFill>
                <a:latin typeface="Open Sans"/>
                <a:ea typeface="Open Sans"/>
                <a:cs typeface="Open Sans"/>
                <a:sym typeface="Open Sans"/>
              </a:rPr>
              <a:t>Hipóteses a serem </a:t>
            </a:r>
            <a:r>
              <a:rPr b="1" lang="pt-BR" sz="1600">
                <a:solidFill>
                  <a:srgbClr val="582C83"/>
                </a:solidFill>
                <a:latin typeface="Open Sans"/>
                <a:ea typeface="Open Sans"/>
                <a:cs typeface="Open Sans"/>
                <a:sym typeface="Open Sans"/>
              </a:rPr>
              <a:t>testadas</a:t>
            </a:r>
            <a:endParaRPr b="1">
              <a:solidFill>
                <a:srgbClr val="582C83"/>
              </a:solidFill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6449625" y="1359575"/>
            <a:ext cx="24582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Como seu protótipo funciona? Ele simula parte da sua solução real, entregando valor? Ele apresenta quais detalhes?</a:t>
            </a:r>
            <a:endParaRPr i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7 - Criando seu protótipo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